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8FA24AD-EF36-4E50-9A9D-C01DF4F80956}" type="datetimeFigureOut">
              <a:rPr lang="es-CO" smtClean="0"/>
              <a:t>1/04/2020</a:t>
            </a:fld>
            <a:endParaRPr lang="es-CO"/>
          </a:p>
        </p:txBody>
      </p:sp>
      <p:sp>
        <p:nvSpPr>
          <p:cNvPr id="5" name="Footer Placeholder 4"/>
          <p:cNvSpPr>
            <a:spLocks noGrp="1"/>
          </p:cNvSpPr>
          <p:nvPr>
            <p:ph type="ftr" sz="quarter" idx="11"/>
          </p:nvPr>
        </p:nvSpPr>
        <p:spPr>
          <a:xfrm>
            <a:off x="1876424" y="5410201"/>
            <a:ext cx="5124886" cy="365125"/>
          </a:xfrm>
        </p:spPr>
        <p:txBody>
          <a:bodyPr/>
          <a:lstStyle/>
          <a:p>
            <a:endParaRPr lang="es-CO"/>
          </a:p>
        </p:txBody>
      </p:sp>
      <p:sp>
        <p:nvSpPr>
          <p:cNvPr id="6" name="Slide Number Placeholder 5"/>
          <p:cNvSpPr>
            <a:spLocks noGrp="1"/>
          </p:cNvSpPr>
          <p:nvPr>
            <p:ph type="sldNum" sz="quarter" idx="12"/>
          </p:nvPr>
        </p:nvSpPr>
        <p:spPr>
          <a:xfrm>
            <a:off x="9896911" y="5410199"/>
            <a:ext cx="771089" cy="365125"/>
          </a:xfrm>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15208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414070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60432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70974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448965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3" name="Date Placeholder 2"/>
          <p:cNvSpPr>
            <a:spLocks noGrp="1"/>
          </p:cNvSpPr>
          <p:nvPr>
            <p:ph type="dt" sz="half" idx="10"/>
          </p:nvPr>
        </p:nvSpPr>
        <p:spPr/>
        <p:txBody>
          <a:bodyPr/>
          <a:lstStyle/>
          <a:p>
            <a:fld id="{E8FA24AD-EF36-4E50-9A9D-C01DF4F80956}" type="datetimeFigureOut">
              <a:rPr lang="es-CO" smtClean="0"/>
              <a:t>1/04/2020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925777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3" name="Date Placeholder 2"/>
          <p:cNvSpPr>
            <a:spLocks noGrp="1"/>
          </p:cNvSpPr>
          <p:nvPr>
            <p:ph type="dt" sz="half" idx="10"/>
          </p:nvPr>
        </p:nvSpPr>
        <p:spPr/>
        <p:txBody>
          <a:bodyPr/>
          <a:lstStyle/>
          <a:p>
            <a:fld id="{E8FA24AD-EF36-4E50-9A9D-C01DF4F80956}" type="datetimeFigureOut">
              <a:rPr lang="es-CO" smtClean="0"/>
              <a:t>1/04/2020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025698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1/04/2020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203033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1/04/2020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426949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8FA24AD-EF36-4E50-9A9D-C01DF4F80956}" type="datetimeFigureOut">
              <a:rPr lang="es-CO" smtClean="0"/>
              <a:t>1/04/2020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81356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8FA24AD-EF36-4E50-9A9D-C01DF4F80956}" type="datetimeFigureOut">
              <a:rPr lang="es-CO" smtClean="0"/>
              <a:t>1/04/2020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81979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66011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8FA24AD-EF36-4E50-9A9D-C01DF4F80956}" type="datetimeFigureOut">
              <a:rPr lang="es-CO" smtClean="0"/>
              <a:t>1/04/2020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47554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8FA24AD-EF36-4E50-9A9D-C01DF4F80956}" type="datetimeFigureOut">
              <a:rPr lang="es-CO" smtClean="0"/>
              <a:t>1/04/2020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28817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A24AD-EF36-4E50-9A9D-C01DF4F80956}" type="datetimeFigureOut">
              <a:rPr lang="es-CO" smtClean="0"/>
              <a:t>1/04/2020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79577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1932812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8FA24AD-EF36-4E50-9A9D-C01DF4F80956}" type="datetimeFigureOut">
              <a:rPr lang="es-CO" smtClean="0"/>
              <a:t>1/04/2020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25C2658-36F4-47FE-A2C0-B34AF6CAE4B7}" type="slidenum">
              <a:rPr lang="es-CO" smtClean="0"/>
              <a:t>‹Nº›</a:t>
            </a:fld>
            <a:endParaRPr lang="es-CO"/>
          </a:p>
        </p:txBody>
      </p:sp>
    </p:spTree>
    <p:extLst>
      <p:ext uri="{BB962C8B-B14F-4D97-AF65-F5344CB8AC3E}">
        <p14:creationId xmlns:p14="http://schemas.microsoft.com/office/powerpoint/2010/main" val="335470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FA24AD-EF36-4E50-9A9D-C01DF4F80956}" type="datetimeFigureOut">
              <a:rPr lang="es-CO" smtClean="0"/>
              <a:t>1/04/2020</a:t>
            </a:fld>
            <a:endParaRPr lang="es-CO"/>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C2658-36F4-47FE-A2C0-B34AF6CAE4B7}" type="slidenum">
              <a:rPr lang="es-CO" smtClean="0"/>
              <a:t>‹Nº›</a:t>
            </a:fld>
            <a:endParaRPr lang="es-CO"/>
          </a:p>
        </p:txBody>
      </p:sp>
    </p:spTree>
    <p:extLst>
      <p:ext uri="{BB962C8B-B14F-4D97-AF65-F5344CB8AC3E}">
        <p14:creationId xmlns:p14="http://schemas.microsoft.com/office/powerpoint/2010/main" val="856297810"/>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4FD24DA-8DC2-41BD-8735-4CFFE94476A3}"/>
              </a:ext>
            </a:extLst>
          </p:cNvPr>
          <p:cNvSpPr txBox="1"/>
          <p:nvPr/>
        </p:nvSpPr>
        <p:spPr>
          <a:xfrm>
            <a:off x="3352799" y="1099930"/>
            <a:ext cx="4561313" cy="477054"/>
          </a:xfrm>
          <a:prstGeom prst="rect">
            <a:avLst/>
          </a:prstGeom>
          <a:noFill/>
        </p:spPr>
        <p:txBody>
          <a:bodyPr wrap="none" rtlCol="0">
            <a:spAutoFit/>
          </a:bodyPr>
          <a:lstStyle/>
          <a:p>
            <a:r>
              <a:rPr lang="es-ES" sz="2500" b="1" dirty="0"/>
              <a:t>SEGURIDAD DE LA INFORMÁTICA</a:t>
            </a:r>
            <a:endParaRPr lang="es-CO" sz="2500" b="1" dirty="0"/>
          </a:p>
        </p:txBody>
      </p:sp>
      <p:sp>
        <p:nvSpPr>
          <p:cNvPr id="5" name="CuadroTexto 4">
            <a:extLst>
              <a:ext uri="{FF2B5EF4-FFF2-40B4-BE49-F238E27FC236}">
                <a16:creationId xmlns:a16="http://schemas.microsoft.com/office/drawing/2014/main" id="{DE9320AD-BD3A-4059-A779-520F7883CD8F}"/>
              </a:ext>
            </a:extLst>
          </p:cNvPr>
          <p:cNvSpPr txBox="1"/>
          <p:nvPr/>
        </p:nvSpPr>
        <p:spPr>
          <a:xfrm>
            <a:off x="1749287" y="2093843"/>
            <a:ext cx="7503895" cy="4524315"/>
          </a:xfrm>
          <a:prstGeom prst="rect">
            <a:avLst/>
          </a:prstGeom>
          <a:noFill/>
        </p:spPr>
        <p:txBody>
          <a:bodyPr wrap="square" rtlCol="0">
            <a:spAutoFit/>
          </a:bodyPr>
          <a:lstStyle/>
          <a:p>
            <a:pPr algn="just"/>
            <a:r>
              <a:rPr lang="es-CO" dirty="0"/>
              <a:t>Es una disciplina o rama de la Tecnología de la información, que estudia e implementa las amenazas y vulnerabilidades de los sistemas informáticos especialmente en la red, por ejemplo, virus, gusanos, caballos de </a:t>
            </a:r>
            <a:r>
              <a:rPr lang="es-CO" dirty="0" err="1"/>
              <a:t>troya</a:t>
            </a:r>
            <a:r>
              <a:rPr lang="es-CO" dirty="0"/>
              <a:t>, ciber-ataques, ataques de invasión, robo de identidad, robo de datos, adivinación de contraseñas, intercepción de comunicaciones electrónicas, entre otros.</a:t>
            </a:r>
            <a:endParaRPr lang="es-ES" dirty="0"/>
          </a:p>
          <a:p>
            <a:pPr algn="just"/>
            <a:endParaRPr lang="es-ES" dirty="0"/>
          </a:p>
          <a:p>
            <a:pPr algn="just"/>
            <a:r>
              <a:rPr lang="es-ES" dirty="0"/>
              <a:t>La seguridad informática permite la protección de los datos y la comunicación en una red, garantizando lo siguiente:</a:t>
            </a:r>
          </a:p>
          <a:p>
            <a:pPr algn="just"/>
            <a:endParaRPr lang="es-ES" dirty="0"/>
          </a:p>
          <a:p>
            <a:pPr algn="just"/>
            <a:r>
              <a:rPr lang="es-ES" b="1" u="sng" dirty="0"/>
              <a:t>Integridad</a:t>
            </a:r>
            <a:r>
              <a:rPr lang="es-ES" b="1" dirty="0"/>
              <a:t>:</a:t>
            </a:r>
            <a:r>
              <a:rPr lang="es-ES" dirty="0"/>
              <a:t> la modificación o eliminación de datos, debe ser autorizado por el autor o entidad</a:t>
            </a:r>
          </a:p>
          <a:p>
            <a:pPr algn="just"/>
            <a:endParaRPr lang="es-ES" dirty="0"/>
          </a:p>
          <a:p>
            <a:pPr algn="just"/>
            <a:r>
              <a:rPr lang="es-ES" b="1" u="sng" dirty="0"/>
              <a:t>Disponibilidad del sistema</a:t>
            </a:r>
            <a:r>
              <a:rPr lang="es-ES" b="1" dirty="0"/>
              <a:t>:</a:t>
            </a:r>
            <a:r>
              <a:rPr lang="es-ES" dirty="0"/>
              <a:t> La operación debe ser continua</a:t>
            </a:r>
          </a:p>
          <a:p>
            <a:pPr algn="just"/>
            <a:endParaRPr lang="es-ES" dirty="0"/>
          </a:p>
          <a:p>
            <a:pPr algn="just"/>
            <a:r>
              <a:rPr lang="es-ES" b="1" u="sng" dirty="0"/>
              <a:t>Confidencialidad</a:t>
            </a:r>
            <a:r>
              <a:rPr lang="es-ES" b="1" dirty="0"/>
              <a:t>:</a:t>
            </a:r>
            <a:r>
              <a:rPr lang="es-ES" dirty="0"/>
              <a:t> La divulgación debe ser autorizada y los datos protegidos  </a:t>
            </a:r>
          </a:p>
          <a:p>
            <a:pPr algn="just"/>
            <a:endParaRPr lang="es-CO" dirty="0"/>
          </a:p>
        </p:txBody>
      </p:sp>
      <p:pic>
        <p:nvPicPr>
          <p:cNvPr id="2050" name="Picture 2" descr="Seguridad informática: lo que debes saber para proteger tus datos">
            <a:extLst>
              <a:ext uri="{FF2B5EF4-FFF2-40B4-BE49-F238E27FC236}">
                <a16:creationId xmlns:a16="http://schemas.microsoft.com/office/drawing/2014/main" id="{2AAFD1D0-6AEB-4C60-B21D-861B6D03E8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3182" y="471060"/>
            <a:ext cx="1962625" cy="1364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04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5632311"/>
          </a:xfrm>
          <a:prstGeom prst="rect">
            <a:avLst/>
          </a:prstGeom>
          <a:noFill/>
        </p:spPr>
        <p:txBody>
          <a:bodyPr wrap="square" rtlCol="0">
            <a:spAutoFit/>
          </a:bodyPr>
          <a:lstStyle/>
          <a:p>
            <a:pPr algn="just"/>
            <a:r>
              <a:rPr lang="es-ES" b="1" u="sng" dirty="0"/>
              <a:t>Vulnerabilidad</a:t>
            </a:r>
            <a:r>
              <a:rPr lang="es-ES" b="1" dirty="0"/>
              <a:t>:</a:t>
            </a:r>
            <a:r>
              <a:rPr lang="es-ES" dirty="0"/>
              <a:t> </a:t>
            </a:r>
            <a:r>
              <a:rPr lang="es-CO" dirty="0"/>
              <a:t>el riesgo que una persona, sistema u objeto puede sufrir frente a peligros inminentes, sean ellos desastres naturales, desigualdades económicas, políticas, sociales o culturales.</a:t>
            </a:r>
            <a:endParaRPr lang="es-ES" dirty="0"/>
          </a:p>
          <a:p>
            <a:pPr algn="ctr"/>
            <a:r>
              <a:rPr lang="es-ES" b="1" dirty="0"/>
              <a:t>TIPOS DE VULNERABILIDAD</a:t>
            </a:r>
          </a:p>
          <a:p>
            <a:pPr algn="just"/>
            <a:endParaRPr lang="es-ES" b="1" dirty="0"/>
          </a:p>
          <a:p>
            <a:pPr algn="just"/>
            <a:r>
              <a:rPr lang="es-ES" b="1" u="sng" dirty="0"/>
              <a:t>Social</a:t>
            </a:r>
            <a:r>
              <a:rPr lang="es-ES" b="1" dirty="0"/>
              <a:t>: </a:t>
            </a:r>
            <a:r>
              <a:rPr lang="es-CO" dirty="0"/>
              <a:t>amenazas, riesgos, traumas y presiones debido a las condiciones sociales que presenta la persona o grupo.</a:t>
            </a:r>
            <a:endParaRPr lang="es-ES" dirty="0"/>
          </a:p>
          <a:p>
            <a:pPr algn="just"/>
            <a:endParaRPr lang="es-ES" dirty="0"/>
          </a:p>
          <a:p>
            <a:pPr algn="just"/>
            <a:r>
              <a:rPr lang="es-ES" b="1" u="sng" dirty="0"/>
              <a:t>Informática</a:t>
            </a:r>
            <a:r>
              <a:rPr lang="es-ES" b="1" dirty="0"/>
              <a:t>: </a:t>
            </a:r>
            <a:r>
              <a:rPr lang="es-CO" dirty="0"/>
              <a:t>se refiere a los puntos débiles de un sistema computacional donde su seguridad informática no tiene defensas necesarias en caso de un ataque.</a:t>
            </a:r>
          </a:p>
          <a:p>
            <a:pPr algn="just"/>
            <a:r>
              <a:rPr lang="es-ES" dirty="0"/>
              <a:t> </a:t>
            </a:r>
          </a:p>
          <a:p>
            <a:pPr algn="just"/>
            <a:r>
              <a:rPr lang="es-ES" b="1" u="sng" dirty="0"/>
              <a:t>Ambiental</a:t>
            </a:r>
            <a:r>
              <a:rPr lang="es-ES" b="1" dirty="0"/>
              <a:t>:</a:t>
            </a:r>
            <a:r>
              <a:rPr lang="es-ES" dirty="0"/>
              <a:t> Cambios que sufre el medio ambiente y que afecta a personas, animales y/o plantas.</a:t>
            </a:r>
          </a:p>
          <a:p>
            <a:pPr algn="just"/>
            <a:endParaRPr lang="es-ES" dirty="0"/>
          </a:p>
          <a:p>
            <a:pPr algn="just"/>
            <a:r>
              <a:rPr lang="es-ES" b="1" u="sng" dirty="0"/>
              <a:t>Económica</a:t>
            </a:r>
            <a:r>
              <a:rPr lang="es-ES" b="1" dirty="0"/>
              <a:t>: </a:t>
            </a:r>
            <a:r>
              <a:rPr lang="es-ES" dirty="0"/>
              <a:t>S</a:t>
            </a:r>
            <a:r>
              <a:rPr lang="es-CO" dirty="0"/>
              <a:t>e asocia a la pobreza y a la incapacidad de generar más recursos económicos por la situación social particular.</a:t>
            </a:r>
          </a:p>
          <a:p>
            <a:pPr algn="just"/>
            <a:endParaRPr lang="es-CO" dirty="0"/>
          </a:p>
          <a:p>
            <a:pPr algn="just"/>
            <a:r>
              <a:rPr lang="es-ES" b="1" u="sng" dirty="0"/>
              <a:t>Alimentaria</a:t>
            </a:r>
            <a:r>
              <a:rPr lang="es-ES" dirty="0"/>
              <a:t>: En</a:t>
            </a:r>
            <a:r>
              <a:rPr lang="es-CO" dirty="0"/>
              <a:t> caso de desastres naturales, guerra, conflictos bélicos o crisis políticas graves,  por ejemplo, puede resultar difícil encontrar agua potable o comida no contaminada, entre otros.</a:t>
            </a:r>
            <a:r>
              <a:rPr lang="es-ES" dirty="0"/>
              <a:t>   </a:t>
            </a:r>
          </a:p>
          <a:p>
            <a:pPr algn="just"/>
            <a:endParaRPr lang="es-CO" dirty="0"/>
          </a:p>
        </p:txBody>
      </p:sp>
      <p:pic>
        <p:nvPicPr>
          <p:cNvPr id="5122" name="Picture 2" descr="México es el tercer país con más ciberataques">
            <a:extLst>
              <a:ext uri="{FF2B5EF4-FFF2-40B4-BE49-F238E27FC236}">
                <a16:creationId xmlns:a16="http://schemas.microsoft.com/office/drawing/2014/main" id="{7F322ED8-EBA9-437F-B6E4-0B7C34A9D5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583" y="1238923"/>
            <a:ext cx="1813269" cy="907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679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980661" y="503582"/>
            <a:ext cx="9104244" cy="5632311"/>
          </a:xfrm>
          <a:prstGeom prst="rect">
            <a:avLst/>
          </a:prstGeom>
          <a:noFill/>
        </p:spPr>
        <p:txBody>
          <a:bodyPr wrap="square" rtlCol="0">
            <a:spAutoFit/>
          </a:bodyPr>
          <a:lstStyle/>
          <a:p>
            <a:pPr algn="just"/>
            <a:endParaRPr lang="es-ES" b="1" dirty="0"/>
          </a:p>
          <a:p>
            <a:pPr algn="just"/>
            <a:r>
              <a:rPr lang="es-ES" b="1" u="sng" dirty="0"/>
              <a:t>Física:</a:t>
            </a:r>
            <a:r>
              <a:rPr lang="es-ES" b="1" dirty="0"/>
              <a:t> </a:t>
            </a:r>
            <a:r>
              <a:rPr lang="es-CO" dirty="0"/>
              <a:t>indica la vulnerabilidad de la población frente a estructuras no preparadas para los desastres naturales, como un huracán o un terremoto.</a:t>
            </a:r>
            <a:endParaRPr lang="es-ES" dirty="0"/>
          </a:p>
          <a:p>
            <a:pPr algn="just"/>
            <a:endParaRPr lang="es-ES" dirty="0"/>
          </a:p>
          <a:p>
            <a:pPr algn="just"/>
            <a:r>
              <a:rPr lang="es-ES" b="1" u="sng" dirty="0"/>
              <a:t>Laboral</a:t>
            </a:r>
            <a:r>
              <a:rPr lang="es-ES" b="1" dirty="0"/>
              <a:t>: </a:t>
            </a:r>
            <a:r>
              <a:rPr lang="es-CO" dirty="0"/>
              <a:t>la inestabilidad o precariedad laboral de un individuo.</a:t>
            </a:r>
          </a:p>
          <a:p>
            <a:pPr algn="just"/>
            <a:endParaRPr lang="es-ES" dirty="0"/>
          </a:p>
          <a:p>
            <a:pPr algn="just"/>
            <a:endParaRPr lang="es-ES" dirty="0"/>
          </a:p>
          <a:p>
            <a:pPr algn="just"/>
            <a:endParaRPr lang="es-ES" dirty="0"/>
          </a:p>
          <a:p>
            <a:pPr algn="ctr"/>
            <a:r>
              <a:rPr lang="es-ES" b="1" dirty="0"/>
              <a:t>D</a:t>
            </a:r>
            <a:r>
              <a:rPr lang="es-CO" b="1" dirty="0"/>
              <a:t>ELITOS INFORMÁTICOS</a:t>
            </a:r>
          </a:p>
          <a:p>
            <a:pPr algn="ctr"/>
            <a:endParaRPr lang="es-ES" dirty="0"/>
          </a:p>
          <a:p>
            <a:pPr algn="just"/>
            <a:r>
              <a:rPr lang="es-CO" dirty="0"/>
              <a:t>Acciones ilegales, delictivas, antiéticas o no autorizadas que hacen uso de dispositivos electrónicos e internet, a fin de vulnerar, menoscabar o dañar los bienes, patrimoniales o no, de terceras personas o entidades.</a:t>
            </a:r>
          </a:p>
          <a:p>
            <a:endParaRPr lang="es-ES" dirty="0"/>
          </a:p>
          <a:p>
            <a:pPr algn="just"/>
            <a:r>
              <a:rPr lang="es-CO" dirty="0"/>
              <a:t>Las personas que cometen delitos informáticos son expertas en el uso de las tecnologías, y sus conocimientos les permiten no sólo saber cómo utilizarlas, sino estar en posiciones laborales que les facilitan sus propósitos. De allí que gran parte de los delitos cibernéticos contra empresas sean cometidos por sus propios empleados.</a:t>
            </a:r>
          </a:p>
          <a:p>
            <a:pPr algn="just"/>
            <a:r>
              <a:rPr lang="es-ES" dirty="0"/>
              <a:t> </a:t>
            </a:r>
          </a:p>
          <a:p>
            <a:pPr algn="just"/>
            <a:endParaRPr lang="es-CO" dirty="0"/>
          </a:p>
        </p:txBody>
      </p:sp>
      <p:pic>
        <p:nvPicPr>
          <p:cNvPr id="6146" name="Picture 2" descr="Delitos informáticos - EcuRed">
            <a:extLst>
              <a:ext uri="{FF2B5EF4-FFF2-40B4-BE49-F238E27FC236}">
                <a16:creationId xmlns:a16="http://schemas.microsoft.com/office/drawing/2014/main" id="{119D8DE5-7064-4DC6-9D84-2F0E634D14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631" y="1278912"/>
            <a:ext cx="1988240" cy="1876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49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887895" y="530086"/>
            <a:ext cx="9104244" cy="6186309"/>
          </a:xfrm>
          <a:prstGeom prst="rect">
            <a:avLst/>
          </a:prstGeom>
          <a:noFill/>
        </p:spPr>
        <p:txBody>
          <a:bodyPr wrap="square" rtlCol="0">
            <a:spAutoFit/>
          </a:bodyPr>
          <a:lstStyle/>
          <a:p>
            <a:pPr algn="just"/>
            <a:endParaRPr lang="es-ES" b="1" dirty="0"/>
          </a:p>
          <a:p>
            <a:pPr algn="ctr"/>
            <a:r>
              <a:rPr lang="es-ES" b="1" dirty="0"/>
              <a:t>TIPOS DE D</a:t>
            </a:r>
            <a:r>
              <a:rPr lang="es-CO" b="1" dirty="0"/>
              <a:t>ELITOS INFORMÁTICOS</a:t>
            </a:r>
          </a:p>
          <a:p>
            <a:pPr algn="ctr"/>
            <a:endParaRPr lang="es-ES" dirty="0"/>
          </a:p>
          <a:p>
            <a:pPr algn="just"/>
            <a:r>
              <a:rPr lang="es-ES" b="1" u="sng" dirty="0"/>
              <a:t>Sabotaje informático</a:t>
            </a:r>
            <a:r>
              <a:rPr lang="es-ES" dirty="0"/>
              <a:t>: Su </a:t>
            </a:r>
            <a:r>
              <a:rPr lang="es-CO" dirty="0"/>
              <a:t>propósito es alterar, modificar, borrar o suprimir información, programas o archivos de los equipos, a fin de impedir su funcionamiento normal. </a:t>
            </a:r>
          </a:p>
          <a:p>
            <a:pPr algn="just"/>
            <a:endParaRPr lang="es-CO" dirty="0"/>
          </a:p>
          <a:p>
            <a:pPr algn="just"/>
            <a:r>
              <a:rPr lang="es-CO" dirty="0"/>
              <a:t>Este es considerado como el </a:t>
            </a:r>
            <a:r>
              <a:rPr lang="es-CO" b="1" dirty="0"/>
              <a:t>ciberterrorismo</a:t>
            </a:r>
            <a:r>
              <a:rPr lang="es-CO" dirty="0"/>
              <a:t>, que tiene como propósito desestabilizar un país y generar un estado generalizado de conmoción nacional.</a:t>
            </a:r>
          </a:p>
          <a:p>
            <a:pPr algn="just"/>
            <a:endParaRPr lang="es-ES" dirty="0"/>
          </a:p>
          <a:p>
            <a:pPr algn="just"/>
            <a:r>
              <a:rPr lang="es-ES" b="1" u="sng" dirty="0"/>
              <a:t>E</a:t>
            </a:r>
            <a:r>
              <a:rPr lang="es-CO" b="1" u="sng" dirty="0" err="1"/>
              <a:t>spionaje</a:t>
            </a:r>
            <a:r>
              <a:rPr lang="es-CO" b="1" u="sng" dirty="0"/>
              <a:t> informático</a:t>
            </a:r>
            <a:r>
              <a:rPr lang="es-CO" dirty="0"/>
              <a:t>: Tiene como propósito hacer públicos los datos reservados, lo que hace a las empresas y entidades gubernamentales el objetivo ideal de los sujetos activos o delincuentes informáticos.</a:t>
            </a:r>
            <a:endParaRPr lang="es-ES" dirty="0"/>
          </a:p>
          <a:p>
            <a:pPr algn="just"/>
            <a:endParaRPr lang="es-ES" dirty="0"/>
          </a:p>
          <a:p>
            <a:pPr algn="just"/>
            <a:r>
              <a:rPr lang="es-ES" b="1" u="sng" dirty="0"/>
              <a:t>Fraude</a:t>
            </a:r>
            <a:r>
              <a:rPr lang="es-ES" b="1" dirty="0"/>
              <a:t>:</a:t>
            </a:r>
            <a:r>
              <a:rPr lang="es-ES" dirty="0"/>
              <a:t> </a:t>
            </a:r>
            <a:r>
              <a:rPr lang="es-CO" dirty="0"/>
              <a:t>Son diferentes formas de obtención de datos personales o bancarios para fines ilícitos, así como su manipulación y modificación no autorizada y suplantación de identidad. Usa elementos como los troyanos, manipulación de datos de entrada o salida, la técnica del salami (desvío de pocos céntimos de muchas cuentas a una cuenta pirata), etc.</a:t>
            </a:r>
          </a:p>
          <a:p>
            <a:pPr algn="just"/>
            <a:endParaRPr lang="es-ES" dirty="0"/>
          </a:p>
          <a:p>
            <a:pPr fontAlgn="t"/>
            <a:r>
              <a:rPr lang="es-CO" b="1" u="sng" dirty="0"/>
              <a:t>Acceso no autorizado a servicios informáticos</a:t>
            </a:r>
            <a:r>
              <a:rPr lang="es-CO" b="1" dirty="0"/>
              <a:t>: </a:t>
            </a:r>
            <a:r>
              <a:rPr lang="es-CO" dirty="0"/>
              <a:t>Todas las formas mediante las cuales los delincuentes logran ingresar a los sistemas electrónicos protegidos, a fin de modificar o interceptar archivos y procesos. Abarca desde el uso de las llamadas “puertas falsas” hasta el pinchado de líneas telefónicas.</a:t>
            </a:r>
          </a:p>
        </p:txBody>
      </p:sp>
      <p:pic>
        <p:nvPicPr>
          <p:cNvPr id="7170" name="Picture 2" descr="Delitos Informáticos: Fraude">
            <a:extLst>
              <a:ext uri="{FF2B5EF4-FFF2-40B4-BE49-F238E27FC236}">
                <a16:creationId xmlns:a16="http://schemas.microsoft.com/office/drawing/2014/main" id="{836268DF-9ECF-4388-AD54-13C0EB62A2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3687" y="2835507"/>
            <a:ext cx="1616765" cy="1299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904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503584"/>
            <a:ext cx="9104244" cy="3970318"/>
          </a:xfrm>
          <a:prstGeom prst="rect">
            <a:avLst/>
          </a:prstGeom>
          <a:noFill/>
        </p:spPr>
        <p:txBody>
          <a:bodyPr wrap="square" rtlCol="0">
            <a:spAutoFit/>
          </a:bodyPr>
          <a:lstStyle/>
          <a:p>
            <a:pPr algn="just"/>
            <a:endParaRPr lang="es-ES" b="1" dirty="0"/>
          </a:p>
          <a:p>
            <a:pPr fontAlgn="t"/>
            <a:r>
              <a:rPr lang="es-CO" b="1" u="sng" dirty="0"/>
              <a:t>Robo de software</a:t>
            </a:r>
            <a:r>
              <a:rPr lang="es-CO" b="1" dirty="0"/>
              <a:t>: </a:t>
            </a:r>
            <a:r>
              <a:rPr lang="es-CO" dirty="0"/>
              <a:t>Consiste en la distribución ilegal de </a:t>
            </a:r>
            <a:r>
              <a:rPr lang="es-CO" i="1" dirty="0"/>
              <a:t>softwares </a:t>
            </a:r>
            <a:r>
              <a:rPr lang="es-CO" dirty="0"/>
              <a:t>sometidos a protección legal, lo que compromete o menoscaba los derechos de los legítimos propietarios. Se trata, pues, de una actividad de piratería</a:t>
            </a:r>
          </a:p>
          <a:p>
            <a:endParaRPr lang="es-ES" dirty="0"/>
          </a:p>
          <a:p>
            <a:pPr fontAlgn="t"/>
            <a:r>
              <a:rPr lang="es-CO" b="1" u="sng" dirty="0"/>
              <a:t>Robo de servicios</a:t>
            </a:r>
            <a:r>
              <a:rPr lang="es-CO" b="1" dirty="0"/>
              <a:t>: </a:t>
            </a:r>
            <a:r>
              <a:rPr lang="es-CO" dirty="0"/>
              <a:t>Acciones ilegales mediante las cuales la persona tiene acceso a servicios digitales, o facilita el acceso a terceros, a fin de hacer un aprovechamiento ilícito de los recursos. Incluye desde el robo de tiempo en el consumo de internet, hasta la suplantación de personalidad para tener acceso a programas que han sido autorizados solo a personal de confianza.</a:t>
            </a:r>
          </a:p>
          <a:p>
            <a:pPr fontAlgn="t"/>
            <a:endParaRPr lang="es-ES" dirty="0"/>
          </a:p>
          <a:p>
            <a:pPr fontAlgn="t"/>
            <a:endParaRPr lang="es-ES" dirty="0"/>
          </a:p>
          <a:p>
            <a:pPr fontAlgn="t"/>
            <a:endParaRPr lang="es-ES" dirty="0"/>
          </a:p>
          <a:p>
            <a:pPr fontAlgn="t"/>
            <a:endParaRPr lang="es-ES" dirty="0"/>
          </a:p>
          <a:p>
            <a:endParaRPr lang="es-CO" dirty="0"/>
          </a:p>
        </p:txBody>
      </p:sp>
    </p:spTree>
    <p:extLst>
      <p:ext uri="{BB962C8B-B14F-4D97-AF65-F5344CB8AC3E}">
        <p14:creationId xmlns:p14="http://schemas.microsoft.com/office/powerpoint/2010/main" val="85316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5909310"/>
          </a:xfrm>
          <a:prstGeom prst="rect">
            <a:avLst/>
          </a:prstGeom>
          <a:noFill/>
        </p:spPr>
        <p:txBody>
          <a:bodyPr wrap="square" rtlCol="0">
            <a:spAutoFit/>
          </a:bodyPr>
          <a:lstStyle/>
          <a:p>
            <a:pPr algn="just"/>
            <a:endParaRPr lang="es-ES" dirty="0"/>
          </a:p>
          <a:p>
            <a:pPr algn="just"/>
            <a:endParaRPr lang="es-ES" dirty="0"/>
          </a:p>
          <a:p>
            <a:pPr algn="ctr"/>
            <a:endParaRPr lang="es-ES" b="1" dirty="0"/>
          </a:p>
          <a:p>
            <a:pPr algn="ctr"/>
            <a:endParaRPr lang="es-ES" b="1" dirty="0"/>
          </a:p>
          <a:p>
            <a:pPr algn="ctr"/>
            <a:r>
              <a:rPr lang="es-ES" b="1" dirty="0"/>
              <a:t>TIPOS DE SEGURIDAD INFORMÁTICA</a:t>
            </a:r>
          </a:p>
          <a:p>
            <a:pPr algn="just"/>
            <a:endParaRPr lang="es-ES" b="1" dirty="0"/>
          </a:p>
          <a:p>
            <a:pPr fontAlgn="t"/>
            <a:r>
              <a:rPr lang="es-CO" b="1" u="sng" dirty="0"/>
              <a:t>Seguridad de </a:t>
            </a:r>
            <a:r>
              <a:rPr lang="es-CO" b="1" i="1" u="sng" dirty="0"/>
              <a:t>hardware</a:t>
            </a:r>
            <a:r>
              <a:rPr lang="es-CO" b="1" i="1" dirty="0"/>
              <a:t>: </a:t>
            </a:r>
            <a:r>
              <a:rPr lang="es-CO" dirty="0"/>
              <a:t>Implica tanto la protección física como el control del tráfico de una red y el escáner constante de un sistema. Algunos ejemplos de seguridad informática de </a:t>
            </a:r>
            <a:r>
              <a:rPr lang="es-CO" i="1" dirty="0"/>
              <a:t>hardware</a:t>
            </a:r>
            <a:r>
              <a:rPr lang="es-CO" dirty="0"/>
              <a:t> son los cortafuegos de hardware, servidores proxys y claves criptográficas para cifrar, descifrar y autentificar sistemas, copias de seguridad.</a:t>
            </a:r>
          </a:p>
          <a:p>
            <a:pPr fontAlgn="t"/>
            <a:endParaRPr lang="es-ES" dirty="0"/>
          </a:p>
          <a:p>
            <a:pPr fontAlgn="t"/>
            <a:r>
              <a:rPr lang="es-CO" b="1" u="sng" dirty="0"/>
              <a:t>Seguridad de </a:t>
            </a:r>
            <a:r>
              <a:rPr lang="es-CO" b="1" i="1" u="sng" dirty="0"/>
              <a:t>software</a:t>
            </a:r>
            <a:r>
              <a:rPr lang="es-CO" b="1" i="1" dirty="0"/>
              <a:t>: </a:t>
            </a:r>
            <a:r>
              <a:rPr lang="es-CO" i="1" dirty="0"/>
              <a:t>S</a:t>
            </a:r>
            <a:r>
              <a:rPr lang="es-CO" dirty="0"/>
              <a:t>e dedica a bloquear e impedir ataques maliciosos de </a:t>
            </a:r>
            <a:r>
              <a:rPr lang="es-CO" i="1" dirty="0"/>
              <a:t>hackers</a:t>
            </a:r>
            <a:r>
              <a:rPr lang="es-CO" dirty="0"/>
              <a:t>, por ejemplo. La seguridad de </a:t>
            </a:r>
            <a:r>
              <a:rPr lang="es-CO" i="1" dirty="0"/>
              <a:t>software</a:t>
            </a:r>
            <a:r>
              <a:rPr lang="es-CO" dirty="0"/>
              <a:t> es parte del proceso de la implementación de un programa, trabajo de ingenieros informáticos, para prevenir modificaciones no autorizadas que cause el mal funcionamiento o violación de la propiedad intelectual del programa en sí.</a:t>
            </a:r>
          </a:p>
          <a:p>
            <a:pPr fontAlgn="t"/>
            <a:endParaRPr lang="es-ES" dirty="0"/>
          </a:p>
          <a:p>
            <a:pPr fontAlgn="t"/>
            <a:r>
              <a:rPr lang="es-ES" b="1" u="sng" dirty="0"/>
              <a:t>Q</a:t>
            </a:r>
            <a:r>
              <a:rPr lang="es-CO" b="1" u="sng" dirty="0" err="1"/>
              <a:t>ué</a:t>
            </a:r>
            <a:r>
              <a:rPr lang="es-CO" b="1" u="sng" dirty="0"/>
              <a:t> es un hacker</a:t>
            </a:r>
            <a:r>
              <a:rPr lang="es-CO" b="1" dirty="0"/>
              <a:t>: </a:t>
            </a:r>
            <a:r>
              <a:rPr lang="es-CO" dirty="0"/>
              <a:t>Persona que posee conocimientos en el área de informática y se dedica a acceder a sistemas informáticos para realizar modificaciones en el mismo. Llamados también “piratas informáticos”</a:t>
            </a:r>
          </a:p>
          <a:p>
            <a:pPr fontAlgn="t"/>
            <a:endParaRPr lang="es-CO" dirty="0"/>
          </a:p>
          <a:p>
            <a:pPr algn="just"/>
            <a:endParaRPr lang="es-CO" dirty="0"/>
          </a:p>
        </p:txBody>
      </p:sp>
    </p:spTree>
    <p:extLst>
      <p:ext uri="{BB962C8B-B14F-4D97-AF65-F5344CB8AC3E}">
        <p14:creationId xmlns:p14="http://schemas.microsoft.com/office/powerpoint/2010/main" val="429096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E9320AD-BD3A-4059-A779-520F7883CD8F}"/>
              </a:ext>
            </a:extLst>
          </p:cNvPr>
          <p:cNvSpPr txBox="1"/>
          <p:nvPr/>
        </p:nvSpPr>
        <p:spPr>
          <a:xfrm>
            <a:off x="1179443" y="662608"/>
            <a:ext cx="9104244" cy="2862322"/>
          </a:xfrm>
          <a:prstGeom prst="rect">
            <a:avLst/>
          </a:prstGeom>
          <a:noFill/>
        </p:spPr>
        <p:txBody>
          <a:bodyPr wrap="square" rtlCol="0">
            <a:spAutoFit/>
          </a:bodyPr>
          <a:lstStyle/>
          <a:p>
            <a:pPr fontAlgn="t"/>
            <a:r>
              <a:rPr lang="es-ES" b="1" u="sng" dirty="0"/>
              <a:t>Q</a:t>
            </a:r>
            <a:r>
              <a:rPr lang="es-CO" b="1" u="sng" dirty="0" err="1"/>
              <a:t>ué</a:t>
            </a:r>
            <a:r>
              <a:rPr lang="es-CO" b="1" u="sng" dirty="0"/>
              <a:t> es un </a:t>
            </a:r>
            <a:r>
              <a:rPr lang="es-CO" b="1" u="sng" dirty="0" err="1"/>
              <a:t>kracker</a:t>
            </a:r>
            <a:r>
              <a:rPr lang="es-CO" b="1" dirty="0"/>
              <a:t>: </a:t>
            </a:r>
            <a:r>
              <a:rPr lang="es-CO" dirty="0"/>
              <a:t>Persona(s)</a:t>
            </a:r>
            <a:r>
              <a:rPr lang="es-CO" b="1" dirty="0"/>
              <a:t> </a:t>
            </a:r>
            <a:r>
              <a:rPr lang="es-CO" dirty="0"/>
              <a:t>que invaden sistemas, descifra claves y contraseñas de programas, roban datos o cometen cualquier otra actividad ilícita. Con respecto al robo de información, muchos intentan vender la información o, publicarla con el fin de informar al público sobre algún hecho de su interés, no obstante, algunos lo hacen solo por diversión.</a:t>
            </a:r>
          </a:p>
          <a:p>
            <a:pPr fontAlgn="t"/>
            <a:endParaRPr lang="es-ES" dirty="0"/>
          </a:p>
          <a:p>
            <a:pPr fontAlgn="t"/>
            <a:r>
              <a:rPr lang="es-CO" dirty="0"/>
              <a:t>Por lo general, algunos hackers desarrollan software para proteger a los utilizadores de eventuales ataques de los crackers</a:t>
            </a:r>
          </a:p>
          <a:p>
            <a:pPr fontAlgn="t"/>
            <a:endParaRPr lang="es-CO" dirty="0"/>
          </a:p>
          <a:p>
            <a:pPr fontAlgn="t"/>
            <a:endParaRPr lang="es-CO" dirty="0"/>
          </a:p>
          <a:p>
            <a:pPr algn="just"/>
            <a:endParaRPr lang="es-CO" dirty="0"/>
          </a:p>
        </p:txBody>
      </p:sp>
    </p:spTree>
    <p:extLst>
      <p:ext uri="{BB962C8B-B14F-4D97-AF65-F5344CB8AC3E}">
        <p14:creationId xmlns:p14="http://schemas.microsoft.com/office/powerpoint/2010/main" val="1730280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TM04033919[[fn=Circuito]]</Template>
  <TotalTime>585</TotalTime>
  <Words>982</Words>
  <Application>Microsoft Office PowerPoint</Application>
  <PresentationFormat>Panorámica</PresentationFormat>
  <Paragraphs>69</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Trebuchet MS</vt:lpstr>
      <vt:lpstr>Tw Cen MT</vt:lpstr>
      <vt:lpstr>Circuito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Rodrigo Alcides Patiño</dc:creator>
  <cp:lastModifiedBy>Rodrigo Alcides Patiño</cp:lastModifiedBy>
  <cp:revision>30</cp:revision>
  <dcterms:created xsi:type="dcterms:W3CDTF">2020-03-30T22:48:05Z</dcterms:created>
  <dcterms:modified xsi:type="dcterms:W3CDTF">2020-04-01T19:39:33Z</dcterms:modified>
</cp:coreProperties>
</file>